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70" r:id="rId6"/>
    <p:sldId id="264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60"/>
  </p:normalViewPr>
  <p:slideViewPr>
    <p:cSldViewPr>
      <p:cViewPr varScale="1">
        <p:scale>
          <a:sx n="69" d="100"/>
          <a:sy n="69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DC5A54A-C6E9-43C8-9146-C56F78494636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422E601-F758-4C54-BCB1-DFFEC9F01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00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02BF8-7122-4BC2-8D3C-ECB928369F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76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F5DC7-F8F5-49AD-9496-D302473A1A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056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FC5BB-16FE-473E-9664-D6A6B94C8A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9416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108D6-C329-43A4-A1AA-6FB0E3E6B5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201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AEE0A-0CF4-456C-AB98-C75D1C167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03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C04AD-C9BA-4D62-BFD4-10637ACAAE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175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A6B7A-51A0-4E4A-BD4C-1CED299A6F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68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736D1-B93D-44FB-B3A1-A4B6599E3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767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C4D69-30A4-4227-BF95-B8E70901D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12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1EC4-50DB-4D3D-A1EC-B704CEF2E7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864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A170E-A9FC-4232-AAA1-02B8A0A824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83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F38F-6224-4A33-8CC4-7712FF70B8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41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EB9FC-CB87-4A31-8B8E-B49454BCCF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09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41047835-6325-48E1-948A-61925FE938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solidFill>
                  <a:schemeClr val="hlink"/>
                </a:solidFill>
              </a:rPr>
              <a:t>Me llamo _______ Clase 8 NH/IH</a:t>
            </a:r>
            <a:br>
              <a:rPr lang="en-US" altLang="en-US" sz="3600" smtClean="0">
                <a:solidFill>
                  <a:schemeClr val="hlink"/>
                </a:solidFill>
              </a:rPr>
            </a:br>
            <a:r>
              <a:rPr lang="en-US" altLang="en-US" sz="3600" smtClean="0">
                <a:solidFill>
                  <a:schemeClr val="hlink"/>
                </a:solidFill>
              </a:rPr>
              <a:t>La fecha es el 13 de septiembre del 2013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Propósito # 1: </a:t>
            </a:r>
            <a:r>
              <a:rPr lang="es-ES_tradnl" altLang="en-US" b="1" smtClean="0"/>
              <a:t> </a:t>
            </a:r>
            <a:r>
              <a:rPr lang="es-ES_tradnl" altLang="en-US" smtClean="0"/>
              <a:t>¿Como repasamos el trabajo del año pasado?</a:t>
            </a: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990099"/>
                </a:solidFill>
              </a:rPr>
              <a:t>NH- </a:t>
            </a:r>
            <a:r>
              <a:rPr lang="es-ES_tradnl" altLang="en-US" i="1" smtClean="0">
                <a:solidFill>
                  <a:srgbClr val="990099"/>
                </a:solidFill>
              </a:rPr>
              <a:t>Escritura en Silencio:</a:t>
            </a:r>
          </a:p>
          <a:p>
            <a:pPr eaLnBrk="1" hangingPunct="1">
              <a:buFontTx/>
              <a:buNone/>
            </a:pPr>
            <a:r>
              <a:rPr lang="es-ES_tradnl" altLang="en-US" b="1" i="1" smtClean="0">
                <a:solidFill>
                  <a:srgbClr val="990099"/>
                </a:solidFill>
              </a:rPr>
              <a:t>	Write a list of words/phrases about sports, in Spanish, that you remember from last year</a:t>
            </a:r>
            <a:endParaRPr lang="es-ES_tradnl" altLang="en-US" b="1" smtClean="0">
              <a:solidFill>
                <a:srgbClr val="990099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chemeClr val="accent2"/>
                </a:solidFill>
              </a:rPr>
              <a:t>IH</a:t>
            </a:r>
            <a:r>
              <a:rPr lang="es-ES_tradnl" altLang="en-US" smtClean="0">
                <a:solidFill>
                  <a:schemeClr val="accent2"/>
                </a:solidFill>
              </a:rPr>
              <a:t>-</a:t>
            </a:r>
            <a:r>
              <a:rPr lang="es-ES_tradnl" altLang="en-US" i="1" smtClean="0">
                <a:solidFill>
                  <a:schemeClr val="accent2"/>
                </a:solidFill>
              </a:rPr>
              <a:t>Escritura en Silencio:</a:t>
            </a:r>
          </a:p>
          <a:p>
            <a:pPr eaLnBrk="1" hangingPunct="1">
              <a:buFontTx/>
              <a:buNone/>
            </a:pPr>
            <a:r>
              <a:rPr lang="es-ES_tradnl" altLang="en-US" i="1" smtClean="0">
                <a:solidFill>
                  <a:schemeClr val="accent2"/>
                </a:solidFill>
              </a:rPr>
              <a:t>	</a:t>
            </a:r>
            <a:r>
              <a:rPr lang="es-ES_tradnl" altLang="en-US" b="1" i="1" smtClean="0">
                <a:solidFill>
                  <a:schemeClr val="accent2"/>
                </a:solidFill>
              </a:rPr>
              <a:t>Inventa unas vacaciones. ¿Adónde vas? ¿Qué haces? ¿Qué tiempo hace?</a:t>
            </a:r>
            <a:endParaRPr lang="es-ES_tradnl" altLang="en-US" i="1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Gramatica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un pronombre? ¿Cuáles son?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un verbo? Escribe 3 ejemplos en español.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conjugar un verbo?</a:t>
            </a:r>
            <a:endParaRPr lang="en-US" altLang="en-US" smtClean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600" y="2209800"/>
            <a:ext cx="40322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Remplaza los sustantivos.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71988" y="2209800"/>
            <a:ext cx="4138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Son: Yo, Tú, Él, Ella, Usted,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" y="2667000"/>
            <a:ext cx="605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Nosotros, </a:t>
            </a:r>
            <a:r>
              <a:rPr lang="es-ES_tradnl" altLang="en-US" sz="2400" i="1">
                <a:solidFill>
                  <a:srgbClr val="0000FF"/>
                </a:solidFill>
              </a:rPr>
              <a:t>Vosotros</a:t>
            </a:r>
            <a:r>
              <a:rPr lang="es-ES_tradnl" altLang="en-US" sz="2400">
                <a:solidFill>
                  <a:srgbClr val="0000FF"/>
                </a:solidFill>
              </a:rPr>
              <a:t>, Ellos, Ellas Ustedes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5800" y="4343400"/>
            <a:ext cx="538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Un verbo es una palabra de acción.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85800" y="5638800"/>
            <a:ext cx="842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Cambiar el verbo de acuerdo al sujeto para poder usarlo.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09600" y="2971800"/>
            <a:ext cx="230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Replace nouns.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09600" y="4724400"/>
            <a:ext cx="360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A verb is an action word. 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09600" y="6096000"/>
            <a:ext cx="847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To change the verb according to the subject in order to use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El Presente</a:t>
            </a:r>
          </a:p>
        </p:txBody>
      </p:sp>
      <p:graphicFrame>
        <p:nvGraphicFramePr>
          <p:cNvPr id="5175" name="Group 55"/>
          <p:cNvGraphicFramePr>
            <a:graphicFrameLocks noGrp="1"/>
          </p:cNvGraphicFramePr>
          <p:nvPr>
            <p:ph idx="1"/>
          </p:nvPr>
        </p:nvGraphicFramePr>
        <p:xfrm>
          <a:off x="152400" y="2133600"/>
          <a:ext cx="8763000" cy="4525963"/>
        </p:xfrm>
        <a:graphic>
          <a:graphicData uri="http://schemas.openxmlformats.org/drawingml/2006/table">
            <a:tbl>
              <a:tblPr/>
              <a:tblGrid>
                <a:gridCol w="2667000"/>
                <a:gridCol w="1981200"/>
                <a:gridCol w="2057400"/>
                <a:gridCol w="20574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1" name="Rectangle 56"/>
          <p:cNvSpPr>
            <a:spLocks noChangeArrowheads="1"/>
          </p:cNvSpPr>
          <p:nvPr/>
        </p:nvSpPr>
        <p:spPr bwMode="auto">
          <a:xfrm>
            <a:off x="0" y="1143000"/>
            <a:ext cx="9144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/>
              <a:t>¿Que es el presente?</a:t>
            </a: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3505200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-O </a:t>
            </a:r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3432175" y="35052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-AS </a:t>
            </a:r>
          </a:p>
        </p:txBody>
      </p:sp>
      <p:sp>
        <p:nvSpPr>
          <p:cNvPr id="5179" name="Text Box 59"/>
          <p:cNvSpPr txBox="1">
            <a:spLocks noChangeArrowheads="1"/>
          </p:cNvSpPr>
          <p:nvPr/>
        </p:nvSpPr>
        <p:spPr bwMode="auto">
          <a:xfrm>
            <a:off x="3505200" y="41910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 </a:t>
            </a:r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3200400" y="4800600"/>
            <a:ext cx="1284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-AMOS </a:t>
            </a:r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3429000" y="5410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rgbClr val="0000FF"/>
                </a:solidFill>
              </a:rPr>
              <a:t>-áis </a:t>
            </a: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3505200" y="6096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-AN</a:t>
            </a: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5565775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-O </a:t>
            </a:r>
          </a:p>
        </p:txBody>
      </p: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5472113" y="3505200"/>
            <a:ext cx="776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-ES </a:t>
            </a: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5562600" y="41910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 </a:t>
            </a: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5257800" y="4800600"/>
            <a:ext cx="1266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-EMOS </a:t>
            </a:r>
          </a:p>
        </p:txBody>
      </p:sp>
      <p:sp>
        <p:nvSpPr>
          <p:cNvPr id="5187" name="Text Box 67"/>
          <p:cNvSpPr txBox="1">
            <a:spLocks noChangeArrowheads="1"/>
          </p:cNvSpPr>
          <p:nvPr/>
        </p:nvSpPr>
        <p:spPr bwMode="auto">
          <a:xfrm>
            <a:off x="5410200" y="5410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-éis </a:t>
            </a:r>
          </a:p>
        </p:txBody>
      </p:sp>
      <p:sp>
        <p:nvSpPr>
          <p:cNvPr id="5188" name="Text Box 68"/>
          <p:cNvSpPr txBox="1">
            <a:spLocks noChangeArrowheads="1"/>
          </p:cNvSpPr>
          <p:nvPr/>
        </p:nvSpPr>
        <p:spPr bwMode="auto">
          <a:xfrm>
            <a:off x="5486400" y="60960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-EN </a:t>
            </a:r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7620000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-O </a:t>
            </a:r>
          </a:p>
        </p:txBody>
      </p:sp>
      <p:sp>
        <p:nvSpPr>
          <p:cNvPr id="5190" name="Text Box 70"/>
          <p:cNvSpPr txBox="1">
            <a:spLocks noChangeArrowheads="1"/>
          </p:cNvSpPr>
          <p:nvPr/>
        </p:nvSpPr>
        <p:spPr bwMode="auto">
          <a:xfrm>
            <a:off x="7620000" y="3505200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-ES </a:t>
            </a:r>
          </a:p>
        </p:txBody>
      </p:sp>
      <p:sp>
        <p:nvSpPr>
          <p:cNvPr id="5191" name="Text Box 71"/>
          <p:cNvSpPr txBox="1">
            <a:spLocks noChangeArrowheads="1"/>
          </p:cNvSpPr>
          <p:nvPr/>
        </p:nvSpPr>
        <p:spPr bwMode="auto">
          <a:xfrm>
            <a:off x="7623175" y="41910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 </a:t>
            </a:r>
          </a:p>
        </p:txBody>
      </p:sp>
      <p:sp>
        <p:nvSpPr>
          <p:cNvPr id="5192" name="Text Box 72"/>
          <p:cNvSpPr txBox="1">
            <a:spLocks noChangeArrowheads="1"/>
          </p:cNvSpPr>
          <p:nvPr/>
        </p:nvSpPr>
        <p:spPr bwMode="auto">
          <a:xfrm>
            <a:off x="7386638" y="4800600"/>
            <a:ext cx="1147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-IMOS </a:t>
            </a:r>
          </a:p>
        </p:txBody>
      </p:sp>
      <p:sp>
        <p:nvSpPr>
          <p:cNvPr id="5193" name="Text Box 73"/>
          <p:cNvSpPr txBox="1">
            <a:spLocks noChangeArrowheads="1"/>
          </p:cNvSpPr>
          <p:nvPr/>
        </p:nvSpPr>
        <p:spPr bwMode="auto">
          <a:xfrm>
            <a:off x="7620000" y="54102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folHlink"/>
                </a:solidFill>
              </a:rPr>
              <a:t>-ís </a:t>
            </a:r>
          </a:p>
        </p:txBody>
      </p:sp>
      <p:sp>
        <p:nvSpPr>
          <p:cNvPr id="5194" name="Text Box 74"/>
          <p:cNvSpPr txBox="1">
            <a:spLocks noChangeArrowheads="1"/>
          </p:cNvSpPr>
          <p:nvPr/>
        </p:nvSpPr>
        <p:spPr bwMode="auto">
          <a:xfrm>
            <a:off x="7620000" y="60960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-EN </a:t>
            </a:r>
          </a:p>
        </p:txBody>
      </p:sp>
      <p:sp>
        <p:nvSpPr>
          <p:cNvPr id="5195" name="Text Box 75"/>
          <p:cNvSpPr txBox="1">
            <a:spLocks noChangeArrowheads="1"/>
          </p:cNvSpPr>
          <p:nvPr/>
        </p:nvSpPr>
        <p:spPr bwMode="auto">
          <a:xfrm>
            <a:off x="4191000" y="1219200"/>
            <a:ext cx="329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9900"/>
                </a:solidFill>
              </a:rPr>
              <a:t>Acción que ocurre en</a:t>
            </a:r>
          </a:p>
        </p:txBody>
      </p:sp>
      <p:sp>
        <p:nvSpPr>
          <p:cNvPr id="5196" name="Text Box 76"/>
          <p:cNvSpPr txBox="1">
            <a:spLocks noChangeArrowheads="1"/>
          </p:cNvSpPr>
          <p:nvPr/>
        </p:nvSpPr>
        <p:spPr bwMode="auto">
          <a:xfrm>
            <a:off x="155575" y="1676400"/>
            <a:ext cx="1978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9900"/>
                </a:solidFill>
              </a:rPr>
              <a:t>el momento.</a:t>
            </a:r>
            <a:endParaRPr lang="en-US" altLang="en-US" sz="2400">
              <a:solidFill>
                <a:srgbClr val="009900"/>
              </a:solidFill>
            </a:endParaRPr>
          </a:p>
        </p:txBody>
      </p:sp>
      <p:sp>
        <p:nvSpPr>
          <p:cNvPr id="5197" name="Text Box 77"/>
          <p:cNvSpPr txBox="1">
            <a:spLocks noChangeArrowheads="1"/>
          </p:cNvSpPr>
          <p:nvPr/>
        </p:nvSpPr>
        <p:spPr bwMode="auto">
          <a:xfrm>
            <a:off x="2057400" y="1676400"/>
            <a:ext cx="3946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0" i="1">
                <a:solidFill>
                  <a:srgbClr val="009900"/>
                </a:solidFill>
              </a:rPr>
              <a:t>Action that occurs in the moment.</a:t>
            </a:r>
            <a:endParaRPr lang="en-US" altLang="en-US" sz="2000" b="0" i="1">
              <a:solidFill>
                <a:srgbClr val="009900"/>
              </a:solidFill>
            </a:endParaRPr>
          </a:p>
        </p:txBody>
      </p:sp>
      <p:sp>
        <p:nvSpPr>
          <p:cNvPr id="4163" name="TextBox 1"/>
          <p:cNvSpPr txBox="1">
            <a:spLocks noChangeArrowheads="1"/>
          </p:cNvSpPr>
          <p:nvPr/>
        </p:nvSpPr>
        <p:spPr bwMode="auto">
          <a:xfrm>
            <a:off x="7046913" y="381000"/>
            <a:ext cx="954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9/16/13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 del Presente</a:t>
            </a:r>
          </a:p>
        </p:txBody>
      </p:sp>
      <p:graphicFrame>
        <p:nvGraphicFramePr>
          <p:cNvPr id="7215" name="Group 4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2827"/>
        </p:xfrm>
        <a:graphic>
          <a:graphicData uri="http://schemas.openxmlformats.org/drawingml/2006/table">
            <a:tbl>
              <a:tblPr/>
              <a:tblGrid>
                <a:gridCol w="2505075"/>
                <a:gridCol w="1860550"/>
                <a:gridCol w="1931988"/>
                <a:gridCol w="1931987"/>
              </a:tblGrid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Viajar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Admitir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0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distribuida.</a:t>
            </a:r>
          </a:p>
          <a:p>
            <a:pPr eaLnBrk="1" hangingPunct="1"/>
            <a:r>
              <a:rPr lang="en-US" altLang="en-US" smtClean="0"/>
              <a:t>Bring all supplies to class.</a:t>
            </a:r>
          </a:p>
          <a:p>
            <a:pPr eaLnBrk="1" hangingPunct="1"/>
            <a:r>
              <a:rPr lang="en-US" altLang="en-US" smtClean="0"/>
              <a:t>Summer Packets will be collected from Monday 9/16 – Monday 9/23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85800" y="4953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sz="1400">
                <a:latin typeface="Verdana" pitchFamily="34" charset="0"/>
              </a:rPr>
              <a:t> </a:t>
            </a:r>
            <a:endParaRPr lang="es-ES_tradnl" altLang="en-US" sz="1400" u="sng">
              <a:latin typeface="Verdana" pitchFamily="34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467600" y="5029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2209800" y="51816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800600" y="4267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3962400" y="65532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858000" y="2149475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048000" y="5867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  <p:bldP spid="14351" grpId="0"/>
      <p:bldP spid="14352" grpId="0"/>
      <p:bldP spid="14353" grpId="0"/>
      <p:bldP spid="14354" grpId="0" animBg="1"/>
      <p:bldP spid="14355" grpId="0"/>
      <p:bldP spid="14356" grpId="0"/>
      <p:bldP spid="14357" grpId="0"/>
      <p:bldP spid="14358" grpId="0"/>
      <p:bldP spid="143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 rot="1327060">
            <a:off x="4522788" y="1531938"/>
            <a:ext cx="2590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86A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                  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00" b="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4800600" y="44196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>
                <a:solidFill>
                  <a:schemeClr val="hlink"/>
                </a:solidFill>
              </a:rPr>
              <a:t>America del Sur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87363" y="1828800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Colombia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6126163" y="1524000"/>
            <a:ext cx="1427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Venezuela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7345363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Bolivia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858000" y="5029200"/>
            <a:ext cx="1328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Paraguay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562600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Uruguay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4906963" y="6019800"/>
            <a:ext cx="1370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Argentina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19383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Chile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15367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Perú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639763" y="2422525"/>
            <a:ext cx="1201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Ecuador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6" grpId="0"/>
      <p:bldP spid="15387" grpId="0"/>
      <p:bldP spid="15388" grpId="0"/>
      <p:bldP spid="15389" grpId="0"/>
      <p:bldP spid="15390" grpId="0"/>
      <p:bldP spid="15391" grpId="0"/>
      <p:bldP spid="15392" grpId="0"/>
      <p:bldP spid="15393" grpId="0"/>
      <p:bldP spid="153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990600"/>
            <a:ext cx="484822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5181600" y="3657600"/>
            <a:ext cx="1219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781800" y="228600"/>
            <a:ext cx="2133600" cy="1143000"/>
          </a:xfrm>
        </p:spPr>
        <p:txBody>
          <a:bodyPr/>
          <a:lstStyle/>
          <a:p>
            <a:pPr algn="r" eaLnBrk="1" hangingPunct="1"/>
            <a:r>
              <a:rPr lang="en-US" altLang="en-US" b="1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Guinea Ecuatorial</a:t>
            </a: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 flipV="1">
            <a:off x="5105400" y="838200"/>
            <a:ext cx="304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5638800" y="838200"/>
            <a:ext cx="533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800600" y="533400"/>
            <a:ext cx="890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Ceuta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867400" y="533400"/>
            <a:ext cx="957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Melilla</a:t>
            </a:r>
          </a:p>
        </p:txBody>
      </p:sp>
      <p:pic>
        <p:nvPicPr>
          <p:cNvPr id="9229" name="Picture 13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297180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/>
      <p:bldP spid="16392" grpId="0" animBg="1"/>
      <p:bldP spid="16393" grpId="0" animBg="1"/>
      <p:bldP spid="16394" grpId="0" animBg="1"/>
      <p:bldP spid="16395" grpId="0"/>
      <p:bldP spid="16396" grpId="0"/>
      <p:bldP spid="164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El origen del español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6096000"/>
          </a:xfrm>
        </p:spPr>
        <p:txBody>
          <a:bodyPr/>
          <a:lstStyle/>
          <a:p>
            <a:pPr eaLnBrk="1" hangingPunct="1"/>
            <a:r>
              <a:rPr lang="es-ES_tradnl" altLang="en-US" sz="2800" smtClean="0"/>
              <a:t>El español es una combinación del </a:t>
            </a:r>
            <a:r>
              <a:rPr lang="es-ES_tradnl" altLang="en-US" sz="2800" u="sng" smtClean="0"/>
              <a:t>latín</a:t>
            </a:r>
            <a:r>
              <a:rPr lang="es-ES_tradnl" altLang="en-US" sz="2800" smtClean="0"/>
              <a:t> y el </a:t>
            </a:r>
            <a:r>
              <a:rPr lang="es-ES_tradnl" altLang="en-US" sz="2800" u="sng" smtClean="0"/>
              <a:t>árabe</a:t>
            </a:r>
            <a:r>
              <a:rPr lang="es-ES_tradnl" altLang="en-US" sz="2800" smtClean="0"/>
              <a:t>. ¿Por qué? </a:t>
            </a:r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r>
              <a:rPr lang="es-ES_tradnl" altLang="en-US" sz="2800" smtClean="0"/>
              <a:t> </a:t>
            </a:r>
            <a:r>
              <a:rPr lang="es-ES_tradnl" altLang="en-US" sz="2800" u="sng" smtClean="0"/>
              <a:t>La Real Academia de la Lengua Española</a:t>
            </a:r>
            <a:r>
              <a:rPr lang="es-ES_tradnl" altLang="en-US" sz="2800" smtClean="0"/>
              <a:t> es una sociedad de intelectuales que decide las reglas del idioma español.</a:t>
            </a:r>
          </a:p>
        </p:txBody>
      </p:sp>
      <p:pic>
        <p:nvPicPr>
          <p:cNvPr id="19460" name="Picture 4" descr="es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369411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324</Words>
  <Application>Microsoft Office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Default Design</vt:lpstr>
      <vt:lpstr>Me llamo _______ Clase 8 NH/IH La fecha es el 13 de septiembre del 2013</vt:lpstr>
      <vt:lpstr>Gramatica</vt:lpstr>
      <vt:lpstr>El Presente</vt:lpstr>
      <vt:lpstr>Practica del Presente</vt:lpstr>
      <vt:lpstr>Tarea # 1</vt:lpstr>
      <vt:lpstr>America del Norte, Central y el Caribe Hispano-hablante</vt:lpstr>
      <vt:lpstr>PowerPoint Presentation</vt:lpstr>
      <vt:lpstr>Africa</vt:lpstr>
      <vt:lpstr>El origen del español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14 de septiembre del 2012</dc:title>
  <dc:creator>Helen Zumaeta</dc:creator>
  <cp:lastModifiedBy>Helen Zumaeta</cp:lastModifiedBy>
  <cp:revision>22</cp:revision>
  <cp:lastPrinted>2013-09-13T13:17:10Z</cp:lastPrinted>
  <dcterms:created xsi:type="dcterms:W3CDTF">2012-09-13T22:31:08Z</dcterms:created>
  <dcterms:modified xsi:type="dcterms:W3CDTF">2013-09-30T21:20:29Z</dcterms:modified>
</cp:coreProperties>
</file>